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E7480B8-8A0A-4B56-8D54-E823DCC0F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057513-9C93-48C4-B8CC-06DEEABEB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8A45D-0270-4B85-BA84-29A26462B853}" type="datetime1">
              <a:rPr lang="pt-BR" smtClean="0"/>
              <a:t>07/07/2021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526431-228F-49AB-A288-2D3B4D5B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697D2-41EF-4DF0-B5BE-33D0275CE7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E9BC7-1D88-46B0-89EB-967B831C2B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879B29-B324-4CB3-B9C9-1A3BB0F88CD5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33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176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717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76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372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076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824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09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92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8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401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618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41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357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86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57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4EB379-06D1-44CD-80C8-096187295FC7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732B9-82A8-45C4-976D-822ACC409CDD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8518B-8377-41B6-9B96-12E790E48149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661AF-0B74-4EE7-A109-4CEE3749C184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9E101-74A5-43BE-8E74-04C2FE42D6AB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0CA58C-FF46-4766-9E9B-E72B9B44FF89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666DD-2042-4EC4-9C9F-868D9F79DB8D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B3305-99C5-4BCF-B4EA-119885D4E9F4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78DDE-E7E4-4622-BA10-1F47372DE173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D05E10-71A5-4067-831B-D57CDF04C08C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22D98-22A8-41D2-8B81-94C9C0F6C77D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43BA4-104E-4035-B79E-FB739DE7A669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A5BFCA-CDBB-48D1-B229-F34D96B746CD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4F18B-CA89-4A35-A6CA-8796BD54175D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96D4CD-C0A1-4E5F-AA3F-2E98C4D2A17C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BD1C24-9164-4C7B-8465-87C520346692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85A4C-0B52-4EE7-8847-A72082F31286}" type="datetime1">
              <a:rPr lang="pt-BR" noProof="0" smtClean="0"/>
              <a:t>07/07/2021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1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665FD3-DBF9-45B5-AAA0-B0EECBA09184}" type="datetime1">
              <a:rPr lang="pt-BR" noProof="0" smtClean="0"/>
              <a:t>07/07/2021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Predição da arrecadação de tributos:</a:t>
            </a:r>
            <a:endParaRPr lang="pt-BR" sz="1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9694" y="3162034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1800" b="1" i="0" u="none" strike="noStrike" baseline="0" dirty="0">
                <a:latin typeface="Arial" panose="020B0604020202020204" pitchFamily="34" charset="0"/>
              </a:rPr>
              <a:t>um comparativo entre o </a:t>
            </a:r>
            <a:r>
              <a:rPr lang="pt-BR" sz="1800" b="1" i="1" u="none" strike="noStrike" baseline="0" dirty="0">
                <a:latin typeface="Arial" panose="020B0604020202020204" pitchFamily="34" charset="0"/>
              </a:rPr>
              <a:t>Facebook™ Prophet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e as redes neurais </a:t>
            </a:r>
            <a:r>
              <a:rPr lang="pt-BR" sz="1800" b="1" i="1" u="none" strike="noStrike" baseline="0" dirty="0">
                <a:latin typeface="Arial" panose="020B0604020202020204" pitchFamily="34" charset="0"/>
              </a:rPr>
              <a:t>Long Short-Term Memory</a:t>
            </a:r>
            <a:endParaRPr lang="pt-BR" sz="1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753E5A7-64EA-4400-9E94-1C9129F90BBB}"/>
              </a:ext>
            </a:extLst>
          </p:cNvPr>
          <p:cNvSpPr txBox="1"/>
          <p:nvPr/>
        </p:nvSpPr>
        <p:spPr>
          <a:xfrm>
            <a:off x="4552616" y="5052135"/>
            <a:ext cx="3083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Rafael Santos Carvalho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9A26CA-3E41-4D2E-BE6F-23AA0D698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934" y="4353567"/>
            <a:ext cx="2874530" cy="24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885887"/>
            <a:ext cx="104689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Forecasting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originou o Prophet recomenda a remoção de 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Mesmo seguindo a recomendação do 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modelo sem remoção de 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performou melhor que modelo com remoção de 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de implementação mais fácil que a rede neural 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8" y="477219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APENAS UMA 	VARIÁVEL QUANTITATIVA PREDITORA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6E3EF9-2BD8-4116-901E-69576E1CD000}"/>
              </a:ext>
            </a:extLst>
          </p:cNvPr>
          <p:cNvSpPr txBox="1"/>
          <p:nvPr/>
        </p:nvSpPr>
        <p:spPr>
          <a:xfrm>
            <a:off x="5268485" y="215574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>
                <a:solidFill>
                  <a:schemeClr val="bg2">
                    <a:lumMod val="50000"/>
                  </a:schemeClr>
                </a:solidFill>
              </a:rPr>
              <a:t>Prophet</a:t>
            </a:r>
          </a:p>
        </p:txBody>
      </p:sp>
    </p:spTree>
    <p:extLst>
      <p:ext uri="{BB962C8B-B14F-4D97-AF65-F5344CB8AC3E}">
        <p14:creationId xmlns:p14="http://schemas.microsoft.com/office/powerpoint/2010/main" val="1857383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8" y="477219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APENAS UMA 	VARIÁVEL QUANTITATIVA PREDITORA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C1AB4F-0ADE-4B48-9C38-A0F19F7D1617}"/>
              </a:ext>
            </a:extLst>
          </p:cNvPr>
          <p:cNvSpPr txBox="1"/>
          <p:nvPr/>
        </p:nvSpPr>
        <p:spPr>
          <a:xfrm>
            <a:off x="5268485" y="2155740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>
                <a:solidFill>
                  <a:schemeClr val="bg2">
                    <a:lumMod val="50000"/>
                  </a:schemeClr>
                </a:solidFill>
              </a:rPr>
              <a:t>LSTM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8" y="2885887"/>
            <a:ext cx="10468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Necessidade de padronização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padronizados com o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PowerTransformer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(método 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yeo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-Johnson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resultaram em menor erro que os padronizados com 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StandardScaler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RobustScaler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Uso de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em detrimento ao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-Hot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dados categóricos (datas)</a:t>
            </a:r>
          </a:p>
        </p:txBody>
      </p:sp>
    </p:spTree>
    <p:extLst>
      <p:ext uri="{BB962C8B-B14F-4D97-AF65-F5344CB8AC3E}">
        <p14:creationId xmlns:p14="http://schemas.microsoft.com/office/powerpoint/2010/main" val="130858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8" y="477219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APENAS UMA 	VARIÁVEL QUANTITATIVA PREDITORA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C1AB4F-0ADE-4B48-9C38-A0F19F7D1617}"/>
              </a:ext>
            </a:extLst>
          </p:cNvPr>
          <p:cNvSpPr txBox="1"/>
          <p:nvPr/>
        </p:nvSpPr>
        <p:spPr>
          <a:xfrm>
            <a:off x="5268485" y="2155740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>
                <a:solidFill>
                  <a:schemeClr val="bg2">
                    <a:lumMod val="50000"/>
                  </a:schemeClr>
                </a:solidFill>
              </a:rPr>
              <a:t>LSTM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8" y="2858765"/>
            <a:ext cx="104689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Uso do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subclassing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em detrimento do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subclassing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a inserção de 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 quantidades distintas de dimensões (datas e séries temporais de arrecadação)</a:t>
            </a:r>
            <a:endParaRPr lang="pt-BR" sz="3600" i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76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8" y="477219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APENAS UMA 	VARIÁVEL QUANTITATIVA PREDITORA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8" y="2885887"/>
            <a:ext cx="10468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foi superior ao Prophet em todos os três tributos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Superioridade das redes neurais LSTM foi mais significativa nos tributos de maior variância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ITCD a superioridade foi praticamente insignificante (pouco mais de 1%)</a:t>
            </a:r>
          </a:p>
        </p:txBody>
      </p:sp>
    </p:spTree>
    <p:extLst>
      <p:ext uri="{BB962C8B-B14F-4D97-AF65-F5344CB8AC3E}">
        <p14:creationId xmlns:p14="http://schemas.microsoft.com/office/powerpoint/2010/main" val="150963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7" y="275226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MÚLTIPLAS VARIÁVEIS QUANTITATIVAS PREDITORAS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7" y="2239044"/>
            <a:ext cx="10468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Análise restrita ao ICMS pelo fato de haver mais dados público sobre variáveis preditoras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Novas variáveis preditoras: PIB mensal do Brasil, PIB trimestral do RS, admissões e demissões mensais (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Caged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poderia ser melhorado com adição de novas variáveis não-públicas como emissões de notas fiscais eletrônicas e dados sobre inadimplência</a:t>
            </a:r>
          </a:p>
        </p:txBody>
      </p:sp>
    </p:spTree>
    <p:extLst>
      <p:ext uri="{BB962C8B-B14F-4D97-AF65-F5344CB8AC3E}">
        <p14:creationId xmlns:p14="http://schemas.microsoft.com/office/powerpoint/2010/main" val="293224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7" y="275226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MÚLTIPLAS VARIÁVEIS QUANTITATIVAS PREDITORAS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7" y="2239044"/>
            <a:ext cx="10468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Redes neurais LSTM, assim como no modelo com apenas uma variável quantitativa, teve melhor resultado que o Prophet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teve maior redução do erro no modelo multivariado em relação ao modelo multivariado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inserção de informações de séries temporais como 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Prophet reduziu o erro em 7%, mas não foi o suficiente para ter performance superior à LSTM</a:t>
            </a:r>
            <a:endParaRPr lang="pt-BR" sz="3600" i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6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7" y="275226"/>
            <a:ext cx="10590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7" y="1921559"/>
            <a:ext cx="10468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tem, em geral, melhor performance que o Prophet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fato de ter pior performance não significa que o Prophet deve ser preterido em todos os usos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escolha do modelo ideal para cada série de dados cabe ao Cientista de Dados, que analisará os requisitos e frequência de atualização das </a:t>
            </a:r>
            <a:r>
              <a:rPr lang="pt-BR"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séries temporais</a:t>
            </a: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07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1850920"/>
            <a:ext cx="10468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Predição de receitas como maneira de evitar infrações à Lei de Responsabilidade Fiscal</a:t>
            </a:r>
          </a:p>
          <a:p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Predição de arrecadação como ferramenta de gestão, permitindo o cumprimento de metas fiscais e o equilíbrio entre receitas e despesas 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6097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CONTEXTUALIZAÇÃO</a:t>
            </a:r>
          </a:p>
        </p:txBody>
      </p:sp>
    </p:spTree>
    <p:extLst>
      <p:ext uri="{BB962C8B-B14F-4D97-AF65-F5344CB8AC3E}">
        <p14:creationId xmlns:p14="http://schemas.microsoft.com/office/powerpoint/2010/main" val="277050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1850920"/>
            <a:ext cx="10468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Ferramentas atuais preocupam-se com a predição de receitas a médio/longo prazo</a:t>
            </a:r>
          </a:p>
          <a:p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predição a curto ou curtíssimo prazo viabiliza a execução/suspensão/cancelamento de despesas, principalmente as discricionárias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9168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PROPOSTO</a:t>
            </a:r>
          </a:p>
        </p:txBody>
      </p:sp>
    </p:spTree>
    <p:extLst>
      <p:ext uri="{BB962C8B-B14F-4D97-AF65-F5344CB8AC3E}">
        <p14:creationId xmlns:p14="http://schemas.microsoft.com/office/powerpoint/2010/main" val="140183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1850920"/>
            <a:ext cx="10468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Uso do estado do Rio Grande do Sul como exemplo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uso dos tributos arrecadados por um estado específico como exemplo não limita o estudo, que pode ser aplicado a tributos de outros estados, municípios ou até mesmo da União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9168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PROPOSTO</a:t>
            </a:r>
          </a:p>
        </p:txBody>
      </p:sp>
    </p:spTree>
    <p:extLst>
      <p:ext uri="{BB962C8B-B14F-4D97-AF65-F5344CB8AC3E}">
        <p14:creationId xmlns:p14="http://schemas.microsoft.com/office/powerpoint/2010/main" val="326447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1850920"/>
            <a:ext cx="104689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Arrecadação: Receita Dados RS (arquivo 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IGP-M: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IpeaData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webscrapping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PIB mensal Brasil: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IpeaData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(arquivo 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PIB trimestral RS: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IpeaData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(arquivo XLS)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Caged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IpeaData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(arquivo 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9168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COLETA DE DADOS</a:t>
            </a:r>
          </a:p>
        </p:txBody>
      </p:sp>
    </p:spTree>
    <p:extLst>
      <p:ext uri="{BB962C8B-B14F-4D97-AF65-F5344CB8AC3E}">
        <p14:creationId xmlns:p14="http://schemas.microsoft.com/office/powerpoint/2010/main" val="131300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1850920"/>
            <a:ext cx="104689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Ajuste dos valores monetários a valor presente pelo IGP-M (quando os dados coletados não estiverem ajustados)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Preenchimento de valores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NaN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nos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Caged</a:t>
            </a: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9168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431442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2392096"/>
            <a:ext cx="10468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ICMS é o tributo com maior variância e com pouca sazonalidade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IPVA é o tributo com maior sazonalidade, principalmente nos primeiros meses do 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ITCD possui menor variância e sazonalidade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9168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E EXPLORAÇÃO DOS       	DADOS</a:t>
            </a:r>
          </a:p>
        </p:txBody>
      </p:sp>
    </p:spTree>
    <p:extLst>
      <p:ext uri="{BB962C8B-B14F-4D97-AF65-F5344CB8AC3E}">
        <p14:creationId xmlns:p14="http://schemas.microsoft.com/office/powerpoint/2010/main" val="33844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-1358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09751" y="141317"/>
            <a:ext cx="9168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E EXPLORAÇÃO DOS       	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C3D2C4-534F-42A2-9647-A19128633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7" y="1832865"/>
            <a:ext cx="3214459" cy="237664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0760FE7-DFEC-40A6-B651-ACE883297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665" y="1832865"/>
            <a:ext cx="3214459" cy="237664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0DA9900-B07E-4EB4-BBF8-6267767E9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169" y="1832864"/>
            <a:ext cx="3299950" cy="237664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8EE9F81-835E-4EB5-A10B-EF8B68A95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76" y="4243304"/>
            <a:ext cx="3214459" cy="25315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E59AF3B-A96B-463F-AC1F-BC1EB93E9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1772" y="4243304"/>
            <a:ext cx="3205352" cy="25315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51C6B0D-5C0B-41DA-AE6F-A5387A3378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169" y="4243304"/>
            <a:ext cx="3299950" cy="25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6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Facebook</a:t>
            </a:r>
            <a:r>
              <a:rPr lang="pt-BR" sz="3600" baseline="30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TM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Prophet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Redes neurais Long Short-Term Memory (LSTM)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Estudo dividido em duas partes: (1) utilizando apenas a arrecadação passada para predição da arrecadação futura e (2) utilizando outras variáveis preditoras (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para predição da arrecadação futura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8" y="477219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PREDITIVOS DE 	ARRECADAÇÃO</a:t>
            </a:r>
          </a:p>
        </p:txBody>
      </p:sp>
    </p:spTree>
    <p:extLst>
      <p:ext uri="{BB962C8B-B14F-4D97-AF65-F5344CB8AC3E}">
        <p14:creationId xmlns:p14="http://schemas.microsoft.com/office/powerpoint/2010/main" val="2106414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8_TF45165253" id="{984161F4-FFE1-4950-87D4-DFE4123C6A75}" vid="{B74535F1-FD7C-4781-9213-0422BA09E1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71af3243-3dd4-4a8d-8c0d-dd76da1f02a5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4402</TotalTime>
  <Words>736</Words>
  <Application>Microsoft Office PowerPoint</Application>
  <PresentationFormat>Widescreen</PresentationFormat>
  <Paragraphs>102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Circuito</vt:lpstr>
      <vt:lpstr>  Predição da arrecadação de tributos: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Predição da arrecadação de tributos:</dc:title>
  <dc:creator>Rafael</dc:creator>
  <cp:lastModifiedBy>Rafael</cp:lastModifiedBy>
  <cp:revision>35</cp:revision>
  <dcterms:created xsi:type="dcterms:W3CDTF">2021-07-01T21:48:46Z</dcterms:created>
  <dcterms:modified xsi:type="dcterms:W3CDTF">2021-07-07T23:32:52Z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